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849" r:id="rId6"/>
    <p:sldId id="3851" r:id="rId7"/>
    <p:sldId id="3852" r:id="rId8"/>
    <p:sldId id="3853" r:id="rId9"/>
    <p:sldId id="3858" r:id="rId10"/>
    <p:sldId id="3859" r:id="rId11"/>
    <p:sldId id="3860" r:id="rId12"/>
    <p:sldId id="3861" r:id="rId13"/>
    <p:sldId id="3862" r:id="rId14"/>
    <p:sldId id="3863" r:id="rId15"/>
    <p:sldId id="3864" r:id="rId16"/>
    <p:sldId id="3865" r:id="rId17"/>
    <p:sldId id="3866" r:id="rId18"/>
    <p:sldId id="3855" r:id="rId19"/>
    <p:sldId id="3857" r:id="rId20"/>
    <p:sldId id="3856" r:id="rId21"/>
    <p:sldId id="385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020" autoAdjust="0"/>
  </p:normalViewPr>
  <p:slideViewPr>
    <p:cSldViewPr snapToGrid="0">
      <p:cViewPr>
        <p:scale>
          <a:sx n="88" d="100"/>
          <a:sy n="88" d="100"/>
        </p:scale>
        <p:origin x="494" y="86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de-DE"/>
              <a:t>Tabelle durch Klicken auf Symbol hinzufügen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4485" y="4158341"/>
            <a:ext cx="4946993" cy="1960969"/>
          </a:xfrm>
          <a:noFill/>
        </p:spPr>
        <p:txBody>
          <a:bodyPr anchor="b">
            <a:noAutofit/>
          </a:bodyPr>
          <a:lstStyle/>
          <a:p>
            <a:r>
              <a:rPr lang="en-US" sz="8000" dirty="0"/>
              <a:t>Genetic Algorithm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DD43835-4FDA-450C-23EB-36672756AC27}"/>
              </a:ext>
            </a:extLst>
          </p:cNvPr>
          <p:cNvSpPr txBox="1">
            <a:spLocks/>
          </p:cNvSpPr>
          <p:nvPr/>
        </p:nvSpPr>
        <p:spPr>
          <a:xfrm>
            <a:off x="1926772" y="936169"/>
            <a:ext cx="1621971" cy="1012373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ESC 202</a:t>
            </a:r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47A53-A12F-FCBE-7DBA-59C8263C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6000" dirty="0"/>
              <a:t>Best Bot</a:t>
            </a:r>
            <a:endParaRPr lang="LID4096" sz="60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D961254-6E6C-3A80-E0DE-EE54F347C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5588" y="1125995"/>
            <a:ext cx="4619625" cy="4574260"/>
          </a:xfrm>
        </p:spPr>
      </p:pic>
    </p:spTree>
    <p:extLst>
      <p:ext uri="{BB962C8B-B14F-4D97-AF65-F5344CB8AC3E}">
        <p14:creationId xmlns:p14="http://schemas.microsoft.com/office/powerpoint/2010/main" val="260393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3521-695A-6493-EFED-0C1DA4D8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Bot: Neural Network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EA78E-BCC0-38A8-B177-4A22EC2206E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199" y="1825625"/>
            <a:ext cx="10609053" cy="429768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Unconventional: Train with genetic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Input: Board is 4x4 matrix of numbers -&gt; 16 numbers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Output: 1 of 4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First Approach: One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Second Approach: 3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Same score function for choosing next generation</a:t>
            </a:r>
          </a:p>
        </p:txBody>
      </p:sp>
    </p:spTree>
    <p:extLst>
      <p:ext uri="{BB962C8B-B14F-4D97-AF65-F5344CB8AC3E}">
        <p14:creationId xmlns:p14="http://schemas.microsoft.com/office/powerpoint/2010/main" val="92887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DF71-2A6E-EF7C-7183-78B48412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1 Layer Architecture</a:t>
            </a:r>
            <a:endParaRPr lang="de-CH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E7D3134-0681-3C46-E928-B3155DB600C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Weights:	W is a 4x16 matrix</a:t>
            </a:r>
          </a:p>
          <a:p>
            <a:pPr marL="0" indent="0">
              <a:buNone/>
            </a:pPr>
            <a:r>
              <a:rPr lang="en-US" dirty="0"/>
              <a:t>Bias:         	b is a vector of 4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Feed Forward calculation:</a:t>
            </a:r>
          </a:p>
          <a:p>
            <a:pPr marL="0" indent="0">
              <a:buNone/>
            </a:pPr>
            <a:r>
              <a:rPr lang="en-US" dirty="0"/>
              <a:t>		f(x) = argmax(W x + b)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Training:</a:t>
            </a:r>
          </a:p>
          <a:p>
            <a:pPr marL="0" indent="0">
              <a:buNone/>
            </a:pPr>
            <a:r>
              <a:rPr lang="de-CH" dirty="0"/>
              <a:t>		random initialization important</a:t>
            </a:r>
          </a:p>
          <a:p>
            <a:pPr marL="0" indent="0">
              <a:buNone/>
            </a:pPr>
            <a:r>
              <a:rPr lang="de-CH" dirty="0"/>
              <a:t>		randomly replace weights or biases with random float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3906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812A-C766-FFE6-7703-E4026AFB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3 Layer Architecture</a:t>
            </a:r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ble Placeholder 2">
                <a:extLst>
                  <a:ext uri="{FF2B5EF4-FFF2-40B4-BE49-F238E27FC236}">
                    <a16:creationId xmlns:a16="http://schemas.microsoft.com/office/drawing/2014/main" id="{1C9BE365-5D53-0A8D-8893-C4E401B0D774}"/>
                  </a:ext>
                </a:extLst>
              </p:cNvPr>
              <p:cNvSpPr>
                <a:spLocks noGrp="1"/>
              </p:cNvSpPr>
              <p:nvPr>
                <p:ph type="tbl"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Sigmoid activation function: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Feed Forward still straight forward:</a:t>
                </a:r>
              </a:p>
              <a:p>
                <a:pPr marL="0" indent="0">
                  <a:buNone/>
                </a:pPr>
                <a:r>
                  <a:rPr lang="en-US" dirty="0"/>
                  <a:t>	f(x) = argmax(w₃ s(w₂ s(w₁ x + b₁) + b₂) + b₃)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Much better results!</a:t>
                </a:r>
              </a:p>
              <a:p>
                <a:pPr marL="0" indent="0">
                  <a:buNone/>
                </a:pPr>
                <a:r>
                  <a:rPr lang="en-US" dirty="0"/>
                  <a:t>Directly implemented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de-CH" dirty="0"/>
              </a:p>
            </p:txBody>
          </p:sp>
        </mc:Choice>
        <mc:Fallback>
          <p:sp>
            <p:nvSpPr>
              <p:cNvPr id="3" name="Table Placeholder 2">
                <a:extLst>
                  <a:ext uri="{FF2B5EF4-FFF2-40B4-BE49-F238E27FC236}">
                    <a16:creationId xmlns:a16="http://schemas.microsoft.com/office/drawing/2014/main" id="{1C9BE365-5D53-0A8D-8893-C4E401B0D7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bl" sz="quarter" idx="13"/>
              </p:nvPr>
            </p:nvSpPr>
            <p:spPr>
              <a:blipFill>
                <a:blip r:embed="rId2"/>
                <a:stretch>
                  <a:fillRect l="-870" t="-184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05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C734A-0621-7638-791B-88C788DE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  <a:endParaRPr lang="de-CH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2C9ED31-4849-8B6C-29A5-65D8593E031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Mutate parameters by replacing random weights, biases</a:t>
            </a:r>
            <a:endParaRPr lang="de-CH" dirty="0"/>
          </a:p>
          <a:p>
            <a:r>
              <a:rPr lang="de-CH" dirty="0"/>
              <a:t>Crossover Whole Layer with a probability</a:t>
            </a:r>
          </a:p>
          <a:p>
            <a:r>
              <a:rPr lang="de-CH" dirty="0"/>
              <a:t>Random start weight have big influence on training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EE0C1-6B74-82F0-1CB3-369E4580D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25601"/>
            <a:ext cx="7033870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15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E95311-D85B-FC3B-841E-88E7465E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Neural Network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22C43-EC1B-50BC-8849-7C79FFFCC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277315" cy="49448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C2CCD7-6EA6-7541-D584-F7F927E3E29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448300" y="1745370"/>
            <a:ext cx="6134100" cy="483551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Simple score function prefers stronger neural networks:</a:t>
            </a:r>
          </a:p>
          <a:p>
            <a:r>
              <a:rPr lang="en-US" sz="2400" dirty="0"/>
              <a:t>	score = exp(0.01*</a:t>
            </a:r>
            <a:r>
              <a:rPr lang="en-US" sz="2400" dirty="0" err="1"/>
              <a:t>max_steps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Argmax of activations3 array gives the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Problem: Invalid input direction leads to infinite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Solution: Replace with next valid direction</a:t>
            </a:r>
          </a:p>
          <a:p>
            <a:r>
              <a:rPr lang="en-US" sz="2400" dirty="0"/>
              <a:t>	North-&gt;East-&gt;South-&gt;West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3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911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4636F0C-387E-3F99-88AA-C2CD203A94D6}"/>
              </a:ext>
            </a:extLst>
          </p:cNvPr>
          <p:cNvSpPr txBox="1">
            <a:spLocks/>
          </p:cNvSpPr>
          <p:nvPr/>
        </p:nvSpPr>
        <p:spPr>
          <a:xfrm>
            <a:off x="267879" y="468176"/>
            <a:ext cx="6058082" cy="809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Corner Strategy</a:t>
            </a:r>
          </a:p>
        </p:txBody>
      </p:sp>
      <p:pic>
        <p:nvPicPr>
          <p:cNvPr id="20" name="Picture 19" descr="A screenshot of a number grid&#10;&#10;Description automatically generated">
            <a:extLst>
              <a:ext uri="{FF2B5EF4-FFF2-40B4-BE49-F238E27FC236}">
                <a16:creationId xmlns:a16="http://schemas.microsoft.com/office/drawing/2014/main" id="{6D2B57E3-C33C-11D2-E168-F129BCA8A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10" y="1719490"/>
            <a:ext cx="4568390" cy="4568390"/>
          </a:xfrm>
          <a:prstGeom prst="rect">
            <a:avLst/>
          </a:prstGeom>
        </p:spPr>
      </p:pic>
      <p:pic>
        <p:nvPicPr>
          <p:cNvPr id="22" name="Picture 21" descr="A screenshot of a number grid&#10;&#10;Description automatically generated">
            <a:extLst>
              <a:ext uri="{FF2B5EF4-FFF2-40B4-BE49-F238E27FC236}">
                <a16:creationId xmlns:a16="http://schemas.microsoft.com/office/drawing/2014/main" id="{47A200AB-D098-69D5-D046-E4D3560CE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7" y="1719489"/>
            <a:ext cx="4635067" cy="461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57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E95311-D85B-FC3B-841E-88E7465E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3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800" dirty="0"/>
              <a:t>Neural Network Results</a:t>
            </a:r>
          </a:p>
        </p:txBody>
      </p:sp>
      <p:pic>
        <p:nvPicPr>
          <p:cNvPr id="6" name="Content Placeholder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FDEBF80C-FA79-2218-76E4-60CB26E2491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356168"/>
            <a:ext cx="6934200" cy="3900487"/>
          </a:xfr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7FD067-D738-75F9-B36D-9350C8CD4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64954" y="1844675"/>
            <a:ext cx="3669846" cy="429768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Only reached 1024 block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Genetic Algorithm not optimal for training Neural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amount of parameters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sophisticated crossover and mutation needed</a:t>
            </a:r>
          </a:p>
        </p:txBody>
      </p:sp>
    </p:spTree>
    <p:extLst>
      <p:ext uri="{BB962C8B-B14F-4D97-AF65-F5344CB8AC3E}">
        <p14:creationId xmlns:p14="http://schemas.microsoft.com/office/powerpoint/2010/main" val="216317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38306-3E85-304C-17BE-ED4C6B6F9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730824"/>
            <a:ext cx="6560142" cy="3063149"/>
          </a:xfrm>
        </p:spPr>
        <p:txBody>
          <a:bodyPr/>
          <a:lstStyle/>
          <a:p>
            <a:r>
              <a:rPr lang="en-GB" dirty="0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endParaRPr lang="LID4096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C213E87-8FEA-877A-C1B0-00959F5E7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5929" y="4487001"/>
            <a:ext cx="6560142" cy="1935571"/>
          </a:xfrm>
        </p:spPr>
        <p:txBody>
          <a:bodyPr/>
          <a:lstStyle/>
          <a:p>
            <a:r>
              <a:rPr lang="de-CH" dirty="0"/>
              <a:t>Project </a:t>
            </a:r>
            <a:r>
              <a:rPr lang="de-CH" dirty="0" err="1"/>
              <a:t>by</a:t>
            </a:r>
            <a:r>
              <a:rPr lang="de-CH" dirty="0"/>
              <a:t>: </a:t>
            </a:r>
          </a:p>
          <a:p>
            <a:r>
              <a:rPr lang="de-CH" dirty="0"/>
              <a:t>Benjamin Frölich &amp; Martin Lais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2387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>
            <a:noAutofit/>
          </a:bodyPr>
          <a:lstStyle/>
          <a:p>
            <a:r>
              <a:rPr lang="en-US" sz="48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552091" cy="5768220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Problem</a:t>
            </a:r>
          </a:p>
          <a:p>
            <a:r>
              <a:rPr lang="en-US" sz="2800" dirty="0"/>
              <a:t>Approach</a:t>
            </a:r>
          </a:p>
          <a:p>
            <a:r>
              <a:rPr lang="en-US" sz="2800" dirty="0"/>
              <a:t>Code Implementations</a:t>
            </a:r>
          </a:p>
          <a:p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86054-9F54-385F-73FC-62AF6C42E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43" y="1045031"/>
            <a:ext cx="10515600" cy="1472974"/>
          </a:xfrm>
        </p:spPr>
        <p:txBody>
          <a:bodyPr/>
          <a:lstStyle/>
          <a:p>
            <a:r>
              <a:rPr lang="de-CH" sz="4800" dirty="0" err="1"/>
              <a:t>What</a:t>
            </a:r>
            <a:r>
              <a:rPr lang="de-CH" sz="4800" dirty="0"/>
              <a:t> </a:t>
            </a:r>
            <a:r>
              <a:rPr lang="de-CH" sz="4800" dirty="0" err="1"/>
              <a:t>is</a:t>
            </a:r>
            <a:r>
              <a:rPr lang="de-CH" sz="4800" dirty="0"/>
              <a:t> a Genetic </a:t>
            </a:r>
            <a:r>
              <a:rPr lang="de-CH" sz="4800" dirty="0" err="1"/>
              <a:t>Algorithm</a:t>
            </a:r>
            <a:r>
              <a:rPr lang="de-CH" sz="4800" dirty="0"/>
              <a:t>?</a:t>
            </a:r>
            <a:endParaRPr lang="LID4096" sz="4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7A4035-8966-B113-1D39-8205234F58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49830" y="2736396"/>
            <a:ext cx="8012113" cy="2336347"/>
          </a:xfrm>
        </p:spPr>
        <p:txBody>
          <a:bodyPr>
            <a:normAutofit/>
          </a:bodyPr>
          <a:lstStyle/>
          <a:p>
            <a:r>
              <a:rPr lang="de-CH" sz="3200" dirty="0"/>
              <a:t>Fitness like in Nature</a:t>
            </a:r>
          </a:p>
          <a:p>
            <a:r>
              <a:rPr lang="de-CH" sz="3200" dirty="0"/>
              <a:t>Propagation </a:t>
            </a:r>
            <a:r>
              <a:rPr lang="de-CH" sz="3200" dirty="0" err="1"/>
              <a:t>of</a:t>
            </a:r>
            <a:r>
              <a:rPr lang="de-CH" sz="3200" dirty="0"/>
              <a:t> genes</a:t>
            </a:r>
          </a:p>
          <a:p>
            <a:r>
              <a:rPr lang="de-CH" sz="3200" dirty="0"/>
              <a:t>Mutation</a:t>
            </a:r>
            <a:endParaRPr lang="LID4096" sz="3200" dirty="0"/>
          </a:p>
        </p:txBody>
      </p:sp>
    </p:spTree>
    <p:extLst>
      <p:ext uri="{BB962C8B-B14F-4D97-AF65-F5344CB8AC3E}">
        <p14:creationId xmlns:p14="http://schemas.microsoft.com/office/powerpoint/2010/main" val="2375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9123A-7982-4131-7528-374262A2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8957"/>
            <a:ext cx="10515600" cy="1472974"/>
          </a:xfrm>
        </p:spPr>
        <p:txBody>
          <a:bodyPr/>
          <a:lstStyle/>
          <a:p>
            <a:r>
              <a:rPr lang="de-CH" sz="4800" dirty="0" err="1"/>
              <a:t>Choosing</a:t>
            </a:r>
            <a:r>
              <a:rPr lang="de-CH" sz="4800" dirty="0"/>
              <a:t> </a:t>
            </a:r>
            <a:r>
              <a:rPr lang="de-CH" sz="4800" dirty="0" err="1"/>
              <a:t>the</a:t>
            </a:r>
            <a:r>
              <a:rPr lang="de-CH" sz="4800" dirty="0"/>
              <a:t> </a:t>
            </a:r>
            <a:r>
              <a:rPr lang="de-CH" sz="4800" dirty="0" err="1"/>
              <a:t>problem</a:t>
            </a:r>
            <a:r>
              <a:rPr lang="de-CH" sz="4800" dirty="0"/>
              <a:t> </a:t>
            </a:r>
            <a:r>
              <a:rPr lang="de-CH" sz="4800" dirty="0" err="1"/>
              <a:t>to</a:t>
            </a:r>
            <a:r>
              <a:rPr lang="de-CH" sz="4800" dirty="0"/>
              <a:t> </a:t>
            </a:r>
            <a:r>
              <a:rPr lang="de-CH" sz="4800" dirty="0" err="1"/>
              <a:t>solve</a:t>
            </a:r>
            <a:endParaRPr lang="LID4096" sz="48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F912BD1E-F3EE-5830-700C-261B7E2787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0556" y="4163069"/>
            <a:ext cx="8012113" cy="2728232"/>
          </a:xfrm>
        </p:spPr>
        <p:txBody>
          <a:bodyPr>
            <a:normAutofit/>
          </a:bodyPr>
          <a:lstStyle/>
          <a:p>
            <a:r>
              <a:rPr lang="de-CH" sz="3200" dirty="0"/>
              <a:t>Static </a:t>
            </a:r>
            <a:r>
              <a:rPr lang="de-CH" sz="3200" dirty="0" err="1"/>
              <a:t>problem</a:t>
            </a:r>
            <a:endParaRPr lang="de-CH" sz="3200" dirty="0"/>
          </a:p>
          <a:p>
            <a:r>
              <a:rPr lang="de-CH" sz="3200" dirty="0"/>
              <a:t>Limited </a:t>
            </a:r>
            <a:r>
              <a:rPr lang="de-CH" sz="3200" dirty="0" err="1"/>
              <a:t>number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variables</a:t>
            </a:r>
          </a:p>
          <a:p>
            <a:r>
              <a:rPr lang="de-CH" sz="3200" dirty="0"/>
              <a:t>Array-like </a:t>
            </a:r>
            <a:r>
              <a:rPr lang="de-CH" sz="3200" dirty="0" err="1"/>
              <a:t>structure</a:t>
            </a:r>
            <a:r>
              <a:rPr lang="de-CH" sz="3200" dirty="0"/>
              <a:t> </a:t>
            </a:r>
            <a:r>
              <a:rPr lang="de-CH" sz="3200" dirty="0" err="1"/>
              <a:t>of</a:t>
            </a:r>
            <a:r>
              <a:rPr lang="de-CH" sz="3200" dirty="0"/>
              <a:t> bot</a:t>
            </a:r>
            <a:endParaRPr lang="LID4096" sz="32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1F8A09-D848-3778-6F7E-A197011A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06" y="2151931"/>
            <a:ext cx="7944959" cy="543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E27DFE7-C5BE-A436-6D23-041A74EA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56" y="2814978"/>
            <a:ext cx="7964011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E95311-D85B-FC3B-841E-88E7465E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193" y="648153"/>
            <a:ext cx="3439886" cy="1325563"/>
          </a:xfrm>
        </p:spPr>
        <p:txBody>
          <a:bodyPr/>
          <a:lstStyle/>
          <a:p>
            <a:r>
              <a:rPr lang="en-US" sz="5400" dirty="0"/>
              <a:t>2048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6C2CCD7-6EA6-7541-D584-F7F927E3E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5193" y="2133600"/>
            <a:ext cx="6213564" cy="3222171"/>
          </a:xfrm>
        </p:spPr>
        <p:txBody>
          <a:bodyPr>
            <a:normAutofit/>
          </a:bodyPr>
          <a:lstStyle/>
          <a:p>
            <a:r>
              <a:rPr lang="en-US" sz="2800" b="1" dirty="0"/>
              <a:t>Goal: </a:t>
            </a:r>
            <a:r>
              <a:rPr lang="en-US" sz="2800" dirty="0"/>
              <a:t>Merge number blocks and try to reach 2048+</a:t>
            </a:r>
          </a:p>
          <a:p>
            <a:r>
              <a:rPr lang="en-US" sz="2800" dirty="0"/>
              <a:t>Only 4 possible moves </a:t>
            </a:r>
          </a:p>
          <a:p>
            <a:r>
              <a:rPr lang="en-US" sz="2800" dirty="0"/>
              <a:t>Relatively static</a:t>
            </a:r>
          </a:p>
          <a:p>
            <a:r>
              <a:rPr lang="en-US" sz="2800" dirty="0"/>
              <a:t>Solution can be stored in an array</a:t>
            </a:r>
          </a:p>
          <a:p>
            <a:endParaRPr lang="en-US" sz="28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D454EA2-477B-0401-A0B9-873B374C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026" y="1407860"/>
            <a:ext cx="3570604" cy="35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9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C85E8E-8BB9-DD68-FE2D-D4C0B9E2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5496"/>
            <a:ext cx="10515600" cy="1325563"/>
          </a:xfrm>
        </p:spPr>
        <p:txBody>
          <a:bodyPr/>
          <a:lstStyle/>
          <a:p>
            <a:r>
              <a:rPr lang="de-CH" sz="5400" dirty="0" err="1"/>
              <a:t>Constructor</a:t>
            </a:r>
            <a:r>
              <a:rPr lang="de-CH" sz="5400" dirty="0"/>
              <a:t> Variables</a:t>
            </a:r>
            <a:endParaRPr lang="LID4096" sz="5400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8FBDBA2-CE74-A950-25B0-D94448336F8D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2"/>
          <a:stretch>
            <a:fillRect/>
          </a:stretch>
        </p:blipFill>
        <p:spPr>
          <a:xfrm>
            <a:off x="1132113" y="2166259"/>
            <a:ext cx="10499737" cy="3712027"/>
          </a:xfrm>
        </p:spPr>
      </p:pic>
    </p:spTree>
    <p:extLst>
      <p:ext uri="{BB962C8B-B14F-4D97-AF65-F5344CB8AC3E}">
        <p14:creationId xmlns:p14="http://schemas.microsoft.com/office/powerpoint/2010/main" val="13499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CAA4DB-873D-4AA8-C02A-39495E08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6000" dirty="0"/>
              <a:t>Fitness (Score)</a:t>
            </a:r>
            <a:endParaRPr lang="LID4096" sz="60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59F4D03-993D-8BF6-A35C-6B7560345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0" y="1732488"/>
            <a:ext cx="6476643" cy="4006481"/>
          </a:xfrm>
        </p:spPr>
      </p:pic>
    </p:spTree>
    <p:extLst>
      <p:ext uri="{BB962C8B-B14F-4D97-AF65-F5344CB8AC3E}">
        <p14:creationId xmlns:p14="http://schemas.microsoft.com/office/powerpoint/2010/main" val="177252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CAB08-5F5A-A0DF-2719-E16F6C03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539"/>
            <a:ext cx="10515600" cy="1325563"/>
          </a:xfrm>
        </p:spPr>
        <p:txBody>
          <a:bodyPr/>
          <a:lstStyle/>
          <a:p>
            <a:r>
              <a:rPr lang="de-CH" sz="4800" dirty="0"/>
              <a:t>Children (Next Generation </a:t>
            </a:r>
            <a:r>
              <a:rPr lang="de-CH" sz="4800" dirty="0" err="1"/>
              <a:t>of</a:t>
            </a:r>
            <a:r>
              <a:rPr lang="de-CH" sz="4800" dirty="0"/>
              <a:t> Bots)</a:t>
            </a:r>
            <a:endParaRPr lang="LID4096" sz="4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BB668CA-0DC3-D23E-ED72-21A5EAE4B6C2}"/>
              </a:ext>
            </a:extLst>
          </p:cNvPr>
          <p:cNvSpPr txBox="1"/>
          <p:nvPr/>
        </p:nvSpPr>
        <p:spPr>
          <a:xfrm>
            <a:off x="1284514" y="1717819"/>
            <a:ext cx="8273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Chosen </a:t>
            </a:r>
            <a:r>
              <a:rPr lang="de-CH" sz="2800" dirty="0" err="1"/>
              <a:t>Parents</a:t>
            </a:r>
            <a:r>
              <a:rPr lang="de-CH" sz="2800" dirty="0"/>
              <a:t>:    	[W, S, N, N, S, O, W, N]</a:t>
            </a:r>
          </a:p>
          <a:p>
            <a:r>
              <a:rPr lang="de-CH" sz="2800" dirty="0"/>
              <a:t>		           	[S, N, O, W, W, S, N, O]</a:t>
            </a:r>
            <a:endParaRPr lang="LID4096" sz="2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BC92B60-E488-0382-D543-94C3CA9299B4}"/>
              </a:ext>
            </a:extLst>
          </p:cNvPr>
          <p:cNvSpPr txBox="1"/>
          <p:nvPr/>
        </p:nvSpPr>
        <p:spPr>
          <a:xfrm>
            <a:off x="1284514" y="2905780"/>
            <a:ext cx="5083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Random Slice: 		[2:5]</a:t>
            </a:r>
            <a:endParaRPr lang="LID4096" sz="28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77953DC-DCEF-6793-0747-C5962B881E51}"/>
              </a:ext>
            </a:extLst>
          </p:cNvPr>
          <p:cNvSpPr/>
          <p:nvPr/>
        </p:nvSpPr>
        <p:spPr>
          <a:xfrm>
            <a:off x="5965371" y="1807029"/>
            <a:ext cx="1698172" cy="783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A3D3172-C46B-E4A3-C31F-9AA7653948FA}"/>
              </a:ext>
            </a:extLst>
          </p:cNvPr>
          <p:cNvSpPr txBox="1"/>
          <p:nvPr/>
        </p:nvSpPr>
        <p:spPr>
          <a:xfrm>
            <a:off x="1284514" y="3984171"/>
            <a:ext cx="8109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Provisional</a:t>
            </a:r>
            <a:r>
              <a:rPr lang="de-CH" sz="2800" dirty="0"/>
              <a:t> Children:	[W, S, O, W, W, S, W, N]</a:t>
            </a:r>
          </a:p>
          <a:p>
            <a:r>
              <a:rPr lang="de-CH" sz="2800" dirty="0"/>
              <a:t>		           	[S, N, N, N, S, O, N, O]</a:t>
            </a:r>
            <a:endParaRPr lang="LID4096" sz="28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B380A7-EDD7-DAEC-4B9F-14088AE26CB0}"/>
              </a:ext>
            </a:extLst>
          </p:cNvPr>
          <p:cNvSpPr/>
          <p:nvPr/>
        </p:nvSpPr>
        <p:spPr>
          <a:xfrm>
            <a:off x="5965371" y="4071257"/>
            <a:ext cx="1698172" cy="762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B76FF3E-BEC4-14DD-B5C2-59069312EDC3}"/>
              </a:ext>
            </a:extLst>
          </p:cNvPr>
          <p:cNvSpPr txBox="1"/>
          <p:nvPr/>
        </p:nvSpPr>
        <p:spPr>
          <a:xfrm>
            <a:off x="1284515" y="5384592"/>
            <a:ext cx="8109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Random </a:t>
            </a:r>
            <a:r>
              <a:rPr lang="de-CH" sz="2800" dirty="0" err="1"/>
              <a:t>Mutations</a:t>
            </a:r>
            <a:r>
              <a:rPr lang="de-CH" sz="2800" dirty="0"/>
              <a:t>:	[W, S, O, S, W, S, W, N]</a:t>
            </a:r>
          </a:p>
          <a:p>
            <a:r>
              <a:rPr lang="de-CH" sz="2800" dirty="0"/>
              <a:t>		           	[S, N, N, N, S, O, N, O]</a:t>
            </a:r>
            <a:endParaRPr lang="LID4096" sz="2800" dirty="0"/>
          </a:p>
          <a:p>
            <a:endParaRPr lang="LID4096" sz="28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6EF9B26-5697-4CBB-360F-6254B4AA7A4D}"/>
              </a:ext>
            </a:extLst>
          </p:cNvPr>
          <p:cNvSpPr/>
          <p:nvPr/>
        </p:nvSpPr>
        <p:spPr>
          <a:xfrm>
            <a:off x="6368143" y="5464629"/>
            <a:ext cx="370114" cy="3374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983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6" grpId="0"/>
      <p:bldP spid="17" grpId="0" animBg="1"/>
      <p:bldP spid="18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B030B-DC97-F913-2D58-C272B9B7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800" dirty="0"/>
              <a:t>Genetic </a:t>
            </a:r>
            <a:r>
              <a:rPr lang="de-CH" sz="4800" dirty="0" err="1"/>
              <a:t>Algorithm</a:t>
            </a:r>
            <a:r>
              <a:rPr lang="de-CH" sz="4800" dirty="0"/>
              <a:t> </a:t>
            </a:r>
            <a:r>
              <a:rPr lang="de-CH" sz="4800" dirty="0" err="1"/>
              <a:t>Results</a:t>
            </a:r>
            <a:endParaRPr lang="LID4096" sz="4800" dirty="0"/>
          </a:p>
        </p:txBody>
      </p:sp>
      <p:pic>
        <p:nvPicPr>
          <p:cNvPr id="5" name="Inhaltsplatzhalter 4" descr="Ein Bild, das Text, Screenshot, Diagramm, Schrift enthält.">
            <a:extLst>
              <a:ext uri="{FF2B5EF4-FFF2-40B4-BE49-F238E27FC236}">
                <a16:creationId xmlns:a16="http://schemas.microsoft.com/office/drawing/2014/main" id="{DF59B4C5-737D-0E89-8123-E94FA1AD7A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88830"/>
            <a:ext cx="5936987" cy="445274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839483-4468-4A60-C8C1-3882DD27CF89}"/>
              </a:ext>
            </a:extLst>
          </p:cNvPr>
          <p:cNvSpPr txBox="1"/>
          <p:nvPr/>
        </p:nvSpPr>
        <p:spPr>
          <a:xfrm>
            <a:off x="6531427" y="2045485"/>
            <a:ext cx="45502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Reaches</a:t>
            </a:r>
            <a:r>
              <a:rPr lang="de-CH" sz="2800" dirty="0"/>
              <a:t> 2048 in </a:t>
            </a:r>
            <a:r>
              <a:rPr lang="de-CH" sz="2800" dirty="0" err="1"/>
              <a:t>about</a:t>
            </a:r>
            <a:r>
              <a:rPr lang="de-CH" sz="2800"/>
              <a:t> 1450 </a:t>
            </a:r>
            <a:r>
              <a:rPr lang="de-CH" sz="2800" dirty="0"/>
              <a:t>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/>
              <a:t>Still </a:t>
            </a:r>
            <a:r>
              <a:rPr lang="de-CH" sz="2800" dirty="0" err="1"/>
              <a:t>some</a:t>
            </a:r>
            <a:r>
              <a:rPr lang="de-CH" sz="2800" dirty="0"/>
              <a:t> bots </a:t>
            </a:r>
            <a:r>
              <a:rPr lang="de-CH" sz="2800" dirty="0" err="1"/>
              <a:t>reaching</a:t>
            </a:r>
            <a:r>
              <a:rPr lang="de-CH" sz="2800" dirty="0"/>
              <a:t> </a:t>
            </a:r>
            <a:r>
              <a:rPr lang="de-CH" sz="2800" dirty="0" err="1"/>
              <a:t>only</a:t>
            </a:r>
            <a:r>
              <a:rPr lang="de-CH" sz="2800" dirty="0"/>
              <a:t> </a:t>
            </a:r>
            <a:r>
              <a:rPr lang="de-CH" sz="2800" dirty="0" err="1"/>
              <a:t>low</a:t>
            </a:r>
            <a:r>
              <a:rPr lang="de-CH" sz="2800" dirty="0"/>
              <a:t> </a:t>
            </a:r>
            <a:r>
              <a:rPr lang="de-CH" sz="2800" dirty="0" err="1"/>
              <a:t>scores</a:t>
            </a: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/>
              <a:t>~10min </a:t>
            </a:r>
            <a:r>
              <a:rPr lang="de-CH" sz="2800" dirty="0" err="1"/>
              <a:t>for</a:t>
            </a:r>
            <a:r>
              <a:rPr lang="de-CH" sz="2800" dirty="0"/>
              <a:t> 2048 Generations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0381633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509</Words>
  <Application>Microsoft Office PowerPoint</Application>
  <PresentationFormat>Widescreen</PresentationFormat>
  <Paragraphs>91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Arial</vt:lpstr>
      <vt:lpstr>Avenir Next LT Pro</vt:lpstr>
      <vt:lpstr>Avenir Next LT Pro Light</vt:lpstr>
      <vt:lpstr>Calibri</vt:lpstr>
      <vt:lpstr>Cambria Math</vt:lpstr>
      <vt:lpstr>Tw Cen MT</vt:lpstr>
      <vt:lpstr>Custom</vt:lpstr>
      <vt:lpstr>Genetic Algorithm</vt:lpstr>
      <vt:lpstr>Agenda</vt:lpstr>
      <vt:lpstr>What is a Genetic Algorithm?</vt:lpstr>
      <vt:lpstr>Choosing the problem to solve</vt:lpstr>
      <vt:lpstr>2048</vt:lpstr>
      <vt:lpstr>Constructor Variables</vt:lpstr>
      <vt:lpstr>Fitness (Score)</vt:lpstr>
      <vt:lpstr>Children (Next Generation of Bots)</vt:lpstr>
      <vt:lpstr>Genetic Algorithm Results</vt:lpstr>
      <vt:lpstr>Best Bot</vt:lpstr>
      <vt:lpstr>2nd Bot: Neural Network</vt:lpstr>
      <vt:lpstr>Simple 1 Layer Architecture</vt:lpstr>
      <vt:lpstr>Better 3 Layer Architecture</vt:lpstr>
      <vt:lpstr>Configuration</vt:lpstr>
      <vt:lpstr>Neural Network Setup</vt:lpstr>
      <vt:lpstr>PowerPoint Presentation</vt:lpstr>
      <vt:lpstr>Neural Network 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</dc:title>
  <dc:creator>Martin Anh Huy Lais</dc:creator>
  <cp:lastModifiedBy>Benjamin Frölich</cp:lastModifiedBy>
  <cp:revision>17</cp:revision>
  <dcterms:created xsi:type="dcterms:W3CDTF">2024-05-24T15:06:02Z</dcterms:created>
  <dcterms:modified xsi:type="dcterms:W3CDTF">2024-05-27T09:41:20Z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